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6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ADBB609-F683-40FD-A37F-0FADC97A5D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CABCD090-1B2B-49E7-AF88-C260421D83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e-IL"/>
              <a:t>לחץ כדי לערוך סגנון כותרת משנה של תבנית בסיס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C915D53E-BEDE-495E-9C1F-8CE1A99AF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B0FC-9171-4070-91A1-2475F430A5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8E2A8827-BAE9-4147-80E7-23BBE5DF54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9F4AA97-DF54-426B-A41F-04D39C47B6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FDC-940D-428E-B4BA-FF6E73BD0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5474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954149BC-1B61-4C5E-AA4E-A963422112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D794AD61-035E-411C-ABA2-D0946793D2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09DBD9B-F8D1-4021-BC85-E9782799A7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B0FC-9171-4070-91A1-2475F430A5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9695794-0B5C-40DD-908F-1849DF464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7D6998B-44ED-4AD1-BC35-57D45C0B8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FDC-940D-428E-B4BA-FF6E73BD0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203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>
            <a:extLst>
              <a:ext uri="{FF2B5EF4-FFF2-40B4-BE49-F238E27FC236}">
                <a16:creationId xmlns:a16="http://schemas.microsoft.com/office/drawing/2014/main" id="{B8C2D649-73CB-40EF-82AB-C3D7A7E783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טקסט אנכי 2">
            <a:extLst>
              <a:ext uri="{FF2B5EF4-FFF2-40B4-BE49-F238E27FC236}">
                <a16:creationId xmlns:a16="http://schemas.microsoft.com/office/drawing/2014/main" id="{A2EFDC06-793D-44BB-9895-361629D811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52DD995A-E7E6-44EA-B8A2-7C98E32741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B0FC-9171-4070-91A1-2475F430A5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5049AF9B-A2D2-4016-9090-F7A4C60A2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65C7AAFC-6BAA-4C28-8F9D-BC6251DF69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FDC-940D-428E-B4BA-FF6E73BD0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2361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5E737BF2-E5B4-4F36-AC5F-009194DC2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21D43844-AF2D-4EDD-AC5A-9C5E16035F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D4FFB592-7892-4E98-B81E-D1E38DC1FA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B0FC-9171-4070-91A1-2475F430A5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1CC82286-A7AA-4180-B820-D26EDD4D1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533596D8-4032-431D-ADDB-CBFE70A99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FDC-940D-428E-B4BA-FF6E73BD0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23161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ABA04483-B9D8-4D19-85E2-A933F1DD09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BD500B8C-AFBB-4791-BA9B-8B23BF4B4E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BBC466CA-E252-4F0B-8CE1-EB29085440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B0FC-9171-4070-91A1-2475F430A5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A18E6594-3CB7-4804-BD0D-42FEA93BF7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1A4F506B-726A-470F-BBEF-47CB3BC65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FDC-940D-428E-B4BA-FF6E73BD0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99198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7B49E09-3785-4462-88D6-960BED3DFF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BBA62F2A-9223-46A2-843C-A1957B87568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36787C6-53A6-4360-8935-B4B74E02DD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3F6A4C1E-C717-4F76-B295-E971851DEE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B0FC-9171-4070-91A1-2475F430A5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6A23BFBD-5FBC-45F4-8E3F-5FDB588FBB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0CFCB6B5-ABA5-4145-91F6-6A4C5505EC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FDC-940D-428E-B4BA-FF6E73BD0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5247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7989410-A7CC-4A8F-A72D-55124941FA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3D27D3E3-4208-4417-8F5C-7C7D1ECD25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4" name="מציין מיקום תוכן 3">
            <a:extLst>
              <a:ext uri="{FF2B5EF4-FFF2-40B4-BE49-F238E27FC236}">
                <a16:creationId xmlns:a16="http://schemas.microsoft.com/office/drawing/2014/main" id="{82985315-FB51-454D-9F08-27C9CF414A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5" name="מציין מיקום טקסט 4">
            <a:extLst>
              <a:ext uri="{FF2B5EF4-FFF2-40B4-BE49-F238E27FC236}">
                <a16:creationId xmlns:a16="http://schemas.microsoft.com/office/drawing/2014/main" id="{634A4D01-F320-4D1D-A330-32B619171A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6" name="מציין מיקום תוכן 5">
            <a:extLst>
              <a:ext uri="{FF2B5EF4-FFF2-40B4-BE49-F238E27FC236}">
                <a16:creationId xmlns:a16="http://schemas.microsoft.com/office/drawing/2014/main" id="{24E0C6AD-165F-4EF7-908F-1290A378954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7" name="מציין מיקום של תאריך 6">
            <a:extLst>
              <a:ext uri="{FF2B5EF4-FFF2-40B4-BE49-F238E27FC236}">
                <a16:creationId xmlns:a16="http://schemas.microsoft.com/office/drawing/2014/main" id="{AFB26194-CA9D-41FD-BE65-57347AAFE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B0FC-9171-4070-91A1-2475F430A5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8" name="מציין מיקום של כותרת תחתונה 7">
            <a:extLst>
              <a:ext uri="{FF2B5EF4-FFF2-40B4-BE49-F238E27FC236}">
                <a16:creationId xmlns:a16="http://schemas.microsoft.com/office/drawing/2014/main" id="{41FF3E1C-584C-4C60-BA05-54CDFA1047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מציין מיקום של מספר שקופית 8">
            <a:extLst>
              <a:ext uri="{FF2B5EF4-FFF2-40B4-BE49-F238E27FC236}">
                <a16:creationId xmlns:a16="http://schemas.microsoft.com/office/drawing/2014/main" id="{B1387E8A-8CA7-4869-9C2C-CE2721DC68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FDC-940D-428E-B4BA-FF6E73BD0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0277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0160B1D7-1CFB-459B-98F7-4B0E0FD58B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אריך 2">
            <a:extLst>
              <a:ext uri="{FF2B5EF4-FFF2-40B4-BE49-F238E27FC236}">
                <a16:creationId xmlns:a16="http://schemas.microsoft.com/office/drawing/2014/main" id="{4EE90027-427E-4F3F-AD0F-B49A4C37B6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B0FC-9171-4070-91A1-2475F430A5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4" name="מציין מיקום של כותרת תחתונה 3">
            <a:extLst>
              <a:ext uri="{FF2B5EF4-FFF2-40B4-BE49-F238E27FC236}">
                <a16:creationId xmlns:a16="http://schemas.microsoft.com/office/drawing/2014/main" id="{B6465AFC-3078-4B6D-B430-18DADD9E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מציין מיקום של מספר שקופית 4">
            <a:extLst>
              <a:ext uri="{FF2B5EF4-FFF2-40B4-BE49-F238E27FC236}">
                <a16:creationId xmlns:a16="http://schemas.microsoft.com/office/drawing/2014/main" id="{36CBEDB4-6F00-4E88-ACC7-5EE2EA7D7C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FDC-940D-428E-B4BA-FF6E73BD0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113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>
            <a:extLst>
              <a:ext uri="{FF2B5EF4-FFF2-40B4-BE49-F238E27FC236}">
                <a16:creationId xmlns:a16="http://schemas.microsoft.com/office/drawing/2014/main" id="{84D682A2-FB96-4293-9CBA-E73882A2A2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B0FC-9171-4070-91A1-2475F430A5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3" name="מציין מיקום של כותרת תחתונה 2">
            <a:extLst>
              <a:ext uri="{FF2B5EF4-FFF2-40B4-BE49-F238E27FC236}">
                <a16:creationId xmlns:a16="http://schemas.microsoft.com/office/drawing/2014/main" id="{BE1525B7-31F6-400D-A608-718612872B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מציין מיקום של מספר שקופית 3">
            <a:extLst>
              <a:ext uri="{FF2B5EF4-FFF2-40B4-BE49-F238E27FC236}">
                <a16:creationId xmlns:a16="http://schemas.microsoft.com/office/drawing/2014/main" id="{6759B6F3-0927-4FE2-8C00-0CDBEC2A9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FDC-940D-428E-B4BA-FF6E73BD0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55328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387FC1F5-DBA0-4BD5-8682-0C2953DD60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תוכן 2">
            <a:extLst>
              <a:ext uri="{FF2B5EF4-FFF2-40B4-BE49-F238E27FC236}">
                <a16:creationId xmlns:a16="http://schemas.microsoft.com/office/drawing/2014/main" id="{433E32C4-3C6D-4F66-AB9C-33F30F6B422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D83BE2E4-F841-4739-9F42-7CD6DAD7DFE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4620643C-C056-4BEE-8E8B-7355F23C71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B0FC-9171-4070-91A1-2475F430A5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4C17772A-DA64-43E2-B6FA-34E3B49BAD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FD17A686-40D5-4798-A6A4-E1C531B3B5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FDC-940D-428E-B4BA-FF6E73BD0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5789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>
            <a:extLst>
              <a:ext uri="{FF2B5EF4-FFF2-40B4-BE49-F238E27FC236}">
                <a16:creationId xmlns:a16="http://schemas.microsoft.com/office/drawing/2014/main" id="{86D4F3F1-57CD-455D-B867-F731A0EE8B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של תמונה 2">
            <a:extLst>
              <a:ext uri="{FF2B5EF4-FFF2-40B4-BE49-F238E27FC236}">
                <a16:creationId xmlns:a16="http://schemas.microsoft.com/office/drawing/2014/main" id="{E0470354-BCCA-4BB9-9A5A-91018D3AE8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מציין מיקום טקסט 3">
            <a:extLst>
              <a:ext uri="{FF2B5EF4-FFF2-40B4-BE49-F238E27FC236}">
                <a16:creationId xmlns:a16="http://schemas.microsoft.com/office/drawing/2014/main" id="{440AE2BB-529E-4B7D-AB87-A6780D9F2D8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e-IL"/>
              <a:t>לחץ כדי לערוך סגנונות טקסט של תבנית בסיס</a:t>
            </a:r>
          </a:p>
        </p:txBody>
      </p:sp>
      <p:sp>
        <p:nvSpPr>
          <p:cNvPr id="5" name="מציין מיקום של תאריך 4">
            <a:extLst>
              <a:ext uri="{FF2B5EF4-FFF2-40B4-BE49-F238E27FC236}">
                <a16:creationId xmlns:a16="http://schemas.microsoft.com/office/drawing/2014/main" id="{A20D8DF9-7F87-41F5-9A20-8FB3EB60E8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A2B0FC-9171-4070-91A1-2475F430A5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6" name="מציין מיקום של כותרת תחתונה 5">
            <a:extLst>
              <a:ext uri="{FF2B5EF4-FFF2-40B4-BE49-F238E27FC236}">
                <a16:creationId xmlns:a16="http://schemas.microsoft.com/office/drawing/2014/main" id="{BC9553A7-891D-4E29-BBB8-E412DE957F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מציין מיקום של מספר שקופית 6">
            <a:extLst>
              <a:ext uri="{FF2B5EF4-FFF2-40B4-BE49-F238E27FC236}">
                <a16:creationId xmlns:a16="http://schemas.microsoft.com/office/drawing/2014/main" id="{89965CA2-D8B0-4345-8C3B-B2754167FB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4979FDC-940D-428E-B4BA-FF6E73BD0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3573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>
            <a:extLst>
              <a:ext uri="{FF2B5EF4-FFF2-40B4-BE49-F238E27FC236}">
                <a16:creationId xmlns:a16="http://schemas.microsoft.com/office/drawing/2014/main" id="{F8FCBA42-752F-450A-87DE-4A0626F572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/>
              <a:t>לחץ כדי לערוך סגנון כותרת של תבנית בסיס</a:t>
            </a:r>
            <a:endParaRPr lang="en-US"/>
          </a:p>
        </p:txBody>
      </p:sp>
      <p:sp>
        <p:nvSpPr>
          <p:cNvPr id="3" name="מציין מיקום טקסט 2">
            <a:extLst>
              <a:ext uri="{FF2B5EF4-FFF2-40B4-BE49-F238E27FC236}">
                <a16:creationId xmlns:a16="http://schemas.microsoft.com/office/drawing/2014/main" id="{A06EC70B-E30E-4939-8D01-62C58289FF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/>
              <a:t>לחץ כדי לערוך סגנונות טקסט של תבנית בסיס</a:t>
            </a:r>
          </a:p>
          <a:p>
            <a:pPr lvl="1"/>
            <a:r>
              <a:rPr lang="he-IL"/>
              <a:t>רמה שנייה</a:t>
            </a:r>
          </a:p>
          <a:p>
            <a:pPr lvl="2"/>
            <a:r>
              <a:rPr lang="he-IL"/>
              <a:t>רמה שלישית</a:t>
            </a:r>
          </a:p>
          <a:p>
            <a:pPr lvl="3"/>
            <a:r>
              <a:rPr lang="he-IL"/>
              <a:t>רמה רביעית</a:t>
            </a:r>
          </a:p>
          <a:p>
            <a:pPr lvl="4"/>
            <a:r>
              <a:rPr lang="he-IL"/>
              <a:t>רמה חמישית</a:t>
            </a:r>
            <a:endParaRPr lang="en-US"/>
          </a:p>
        </p:txBody>
      </p:sp>
      <p:sp>
        <p:nvSpPr>
          <p:cNvPr id="4" name="מציין מיקום של תאריך 3">
            <a:extLst>
              <a:ext uri="{FF2B5EF4-FFF2-40B4-BE49-F238E27FC236}">
                <a16:creationId xmlns:a16="http://schemas.microsoft.com/office/drawing/2014/main" id="{9860F531-5E18-418D-986E-7F632E2C2FA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A2B0FC-9171-4070-91A1-2475F430A51A}" type="datetimeFigureOut">
              <a:rPr lang="en-US" smtClean="0"/>
              <a:t>5/31/2021</a:t>
            </a:fld>
            <a:endParaRPr lang="en-US"/>
          </a:p>
        </p:txBody>
      </p:sp>
      <p:sp>
        <p:nvSpPr>
          <p:cNvPr id="5" name="מציין מיקום של כותרת תחתונה 4">
            <a:extLst>
              <a:ext uri="{FF2B5EF4-FFF2-40B4-BE49-F238E27FC236}">
                <a16:creationId xmlns:a16="http://schemas.microsoft.com/office/drawing/2014/main" id="{2228E725-D4A4-4C4C-9A51-9EB22197A2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מציין מיקום של מספר שקופית 5">
            <a:extLst>
              <a:ext uri="{FF2B5EF4-FFF2-40B4-BE49-F238E27FC236}">
                <a16:creationId xmlns:a16="http://schemas.microsoft.com/office/drawing/2014/main" id="{2CA8629C-D1A9-42F0-9FC4-64E635AA5B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979FDC-940D-428E-B4BA-FF6E73BD035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53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youtu.be/U-GZEWZTjx8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תמונה 1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53191" y="2832463"/>
            <a:ext cx="1978694" cy="1717090"/>
          </a:xfrm>
          <a:prstGeom prst="rect">
            <a:avLst/>
          </a:prstGeom>
        </p:spPr>
      </p:pic>
      <p:sp>
        <p:nvSpPr>
          <p:cNvPr id="2" name="כותרת 1">
            <a:extLst>
              <a:ext uri="{FF2B5EF4-FFF2-40B4-BE49-F238E27FC236}">
                <a16:creationId xmlns:a16="http://schemas.microsoft.com/office/drawing/2014/main" id="{C9639009-1E93-4371-AC4F-7C01A213FE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291861" y="1713181"/>
            <a:ext cx="7702062" cy="1280868"/>
          </a:xfrm>
        </p:spPr>
        <p:txBody>
          <a:bodyPr/>
          <a:lstStyle/>
          <a:p>
            <a:r>
              <a:rPr lang="he-IL" b="1" u="sng" dirty="0">
                <a:latin typeface="Aharoni" panose="02010803020104030203" pitchFamily="2" charset="-79"/>
                <a:cs typeface="Aharoni" panose="02010803020104030203" pitchFamily="2" charset="-79"/>
              </a:rPr>
              <a:t>זכויות יוצרים</a:t>
            </a:r>
            <a:endParaRPr lang="en-US" b="1" u="sng" dirty="0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כותרת משנה 2">
            <a:extLst>
              <a:ext uri="{FF2B5EF4-FFF2-40B4-BE49-F238E27FC236}">
                <a16:creationId xmlns:a16="http://schemas.microsoft.com/office/drawing/2014/main" id="{4F97B91B-3C0A-494B-808E-DDFFD2259A2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057292" y="571867"/>
            <a:ext cx="4642339" cy="1655762"/>
          </a:xfrm>
        </p:spPr>
        <p:txBody>
          <a:bodyPr/>
          <a:lstStyle/>
          <a:p>
            <a:r>
              <a:rPr lang="he-IL" b="1" dirty="0"/>
              <a:t>זכויות יוצרים הן- </a:t>
            </a:r>
            <a:r>
              <a:rPr lang="he-IL" dirty="0">
                <a:solidFill>
                  <a:srgbClr val="7030A0"/>
                </a:solidFill>
              </a:rPr>
              <a:t>זכויות שנועדו להגן על יוצרים ולאפשר להם לשלוט בשימוש שיעשה ביצירותיהם ולהרוויח ולהתפרנס מהן. </a:t>
            </a:r>
            <a:endParaRPr lang="en-US" dirty="0">
              <a:solidFill>
                <a:srgbClr val="7030A0"/>
              </a:solidFill>
            </a:endParaRPr>
          </a:p>
        </p:txBody>
      </p:sp>
      <p:sp>
        <p:nvSpPr>
          <p:cNvPr id="4" name="תיבת טקסט 3">
            <a:extLst>
              <a:ext uri="{FF2B5EF4-FFF2-40B4-BE49-F238E27FC236}">
                <a16:creationId xmlns:a16="http://schemas.microsoft.com/office/drawing/2014/main" id="{EDDE6F5A-DE3D-4EE4-9E1F-70D847353CE7}"/>
              </a:ext>
            </a:extLst>
          </p:cNvPr>
          <p:cNvSpPr txBox="1"/>
          <p:nvPr/>
        </p:nvSpPr>
        <p:spPr>
          <a:xfrm>
            <a:off x="199292" y="82794"/>
            <a:ext cx="6764216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/>
              <a:t>חשיבות הזכות- </a:t>
            </a:r>
            <a:r>
              <a:rPr lang="he-IL" sz="2400" dirty="0">
                <a:solidFill>
                  <a:srgbClr val="00B0F0"/>
                </a:solidFill>
              </a:rPr>
              <a:t>חשיבות זכויות היוצרים גדלה עם התפתחות אמצעי העתקה והשכפול.</a:t>
            </a:r>
          </a:p>
          <a:p>
            <a:pPr algn="ctr"/>
            <a:r>
              <a:rPr lang="he-IL" sz="2400" dirty="0">
                <a:solidFill>
                  <a:srgbClr val="00B0F0"/>
                </a:solidFill>
              </a:rPr>
              <a:t>כיום קל מאוד להעתיק יצירות שלמות רק בלחיצת כפתור ולכן יש את דיני זכויות יוצרים - דיני זכויות היוצרים נוצרו כדי לספק הגנה ליוצרים מפני העתקות.</a:t>
            </a:r>
          </a:p>
        </p:txBody>
      </p:sp>
      <p:sp>
        <p:nvSpPr>
          <p:cNvPr id="5" name="תיבת טקסט 4">
            <a:extLst>
              <a:ext uri="{FF2B5EF4-FFF2-40B4-BE49-F238E27FC236}">
                <a16:creationId xmlns:a16="http://schemas.microsoft.com/office/drawing/2014/main" id="{6F4BBA64-08B9-42B5-BA87-DD5C2EB0DF68}"/>
              </a:ext>
            </a:extLst>
          </p:cNvPr>
          <p:cNvSpPr txBox="1"/>
          <p:nvPr/>
        </p:nvSpPr>
        <p:spPr>
          <a:xfrm>
            <a:off x="7948246" y="2433471"/>
            <a:ext cx="424375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/>
              <a:t>מי נחשב לבעלי </a:t>
            </a:r>
            <a:r>
              <a:rPr lang="he-IL" sz="2400" b="1" dirty="0">
                <a:solidFill>
                  <a:srgbClr val="FF0000"/>
                </a:solidFill>
              </a:rPr>
              <a:t>היצירה- </a:t>
            </a:r>
            <a:r>
              <a:rPr lang="he-IL" sz="2400" dirty="0">
                <a:solidFill>
                  <a:srgbClr val="FF0000"/>
                </a:solidFill>
              </a:rPr>
              <a:t>כלל הבסיס הוא שיוצר היצירה הוא גם הבעלים שלה. הוא רשאי למכור אותה, להשכיר אותה ועוד .. (אבל כמובן שיש גם חריגים).</a:t>
            </a:r>
            <a:endParaRPr lang="en-US" sz="2400" dirty="0">
              <a:solidFill>
                <a:srgbClr val="FF0000"/>
              </a:solidFill>
            </a:endParaRPr>
          </a:p>
        </p:txBody>
      </p:sp>
      <p:sp>
        <p:nvSpPr>
          <p:cNvPr id="6" name="תיבת טקסט 5">
            <a:extLst>
              <a:ext uri="{FF2B5EF4-FFF2-40B4-BE49-F238E27FC236}">
                <a16:creationId xmlns:a16="http://schemas.microsoft.com/office/drawing/2014/main" id="{66AF2E71-C3C0-475B-807E-5058F4750644}"/>
              </a:ext>
            </a:extLst>
          </p:cNvPr>
          <p:cNvSpPr txBox="1"/>
          <p:nvPr/>
        </p:nvSpPr>
        <p:spPr>
          <a:xfrm>
            <a:off x="3736730" y="4736811"/>
            <a:ext cx="835269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/>
              <a:t>זכויות יוצרים בישראל-</a:t>
            </a:r>
            <a:r>
              <a:rPr lang="he-IL" sz="2400" b="1" dirty="0">
                <a:solidFill>
                  <a:srgbClr val="FFC000"/>
                </a:solidFill>
              </a:rPr>
              <a:t> </a:t>
            </a:r>
            <a:r>
              <a:rPr lang="he-IL" sz="2400" dirty="0">
                <a:solidFill>
                  <a:srgbClr val="FFC000"/>
                </a:solidFill>
              </a:rPr>
              <a:t>הדרישות הם שהיצירה תהיה "</a:t>
            </a:r>
            <a:r>
              <a:rPr lang="he-IL" sz="2400" u="sng" dirty="0">
                <a:solidFill>
                  <a:srgbClr val="FFC000"/>
                </a:solidFill>
              </a:rPr>
              <a:t>מקורית</a:t>
            </a:r>
            <a:r>
              <a:rPr lang="he-IL" sz="2400" dirty="0">
                <a:solidFill>
                  <a:srgbClr val="FFC000"/>
                </a:solidFill>
              </a:rPr>
              <a:t>".</a:t>
            </a:r>
          </a:p>
          <a:p>
            <a:pPr algn="ctr"/>
            <a:r>
              <a:rPr lang="he-IL" sz="2400" dirty="0">
                <a:solidFill>
                  <a:srgbClr val="FFC000"/>
                </a:solidFill>
              </a:rPr>
              <a:t>על היצירה להתפרסם ראשונה בישראל, </a:t>
            </a:r>
            <a:r>
              <a:rPr lang="he-IL" sz="2400" u="sng" dirty="0">
                <a:solidFill>
                  <a:srgbClr val="FFC000"/>
                </a:solidFill>
              </a:rPr>
              <a:t>זיקה לישראל </a:t>
            </a:r>
            <a:r>
              <a:rPr lang="he-IL" sz="2400" dirty="0">
                <a:solidFill>
                  <a:srgbClr val="FFC000"/>
                </a:solidFill>
              </a:rPr>
              <a:t>(היוצר או מקום מגוריו בישראל). </a:t>
            </a:r>
            <a:r>
              <a:rPr lang="he-IL" sz="2400" u="sng" dirty="0">
                <a:solidFill>
                  <a:srgbClr val="FFC000"/>
                </a:solidFill>
              </a:rPr>
              <a:t>קיבוע</a:t>
            </a:r>
            <a:r>
              <a:rPr lang="he-IL" sz="2400" dirty="0">
                <a:solidFill>
                  <a:srgbClr val="FFC000"/>
                </a:solidFill>
              </a:rPr>
              <a:t> (שנוכל לשמוע, לראות, לקרוא .. שהיא תהיה מוחשית באופן כלשהו). חוק ההתיישנות- תקופת ההגנה ליצירות בישראל במסגרת חוק זכויות יוצרים היא 70 שנה לאחר מות היוצר.</a:t>
            </a:r>
            <a:endParaRPr lang="en-US" sz="2400" dirty="0">
              <a:solidFill>
                <a:srgbClr val="FFC000"/>
              </a:solidFill>
            </a:endParaRPr>
          </a:p>
        </p:txBody>
      </p:sp>
      <p:sp>
        <p:nvSpPr>
          <p:cNvPr id="7" name="תיבת טקסט 6">
            <a:extLst>
              <a:ext uri="{FF2B5EF4-FFF2-40B4-BE49-F238E27FC236}">
                <a16:creationId xmlns:a16="http://schemas.microsoft.com/office/drawing/2014/main" id="{27AB7A45-1840-41E5-BB29-8B28F76B027B}"/>
              </a:ext>
            </a:extLst>
          </p:cNvPr>
          <p:cNvSpPr txBox="1"/>
          <p:nvPr/>
        </p:nvSpPr>
        <p:spPr>
          <a:xfrm>
            <a:off x="115765" y="2433471"/>
            <a:ext cx="373673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he-IL" sz="2400" b="1" dirty="0"/>
              <a:t>דוגמא להפרת זכויות יוצרים-</a:t>
            </a:r>
            <a:r>
              <a:rPr lang="he-IL" sz="2400" b="1" dirty="0">
                <a:solidFill>
                  <a:srgbClr val="00B050"/>
                </a:solidFill>
              </a:rPr>
              <a:t> </a:t>
            </a:r>
            <a:r>
              <a:rPr lang="he-IL" sz="2400" dirty="0">
                <a:solidFill>
                  <a:srgbClr val="00B050"/>
                </a:solidFill>
              </a:rPr>
              <a:t>הבמאי </a:t>
            </a:r>
            <a:r>
              <a:rPr lang="he-IL" sz="2400" dirty="0" err="1">
                <a:solidFill>
                  <a:srgbClr val="00B050"/>
                </a:solidFill>
              </a:rPr>
              <a:t>יזראעלי</a:t>
            </a:r>
            <a:r>
              <a:rPr lang="he-IL" sz="2400" dirty="0">
                <a:solidFill>
                  <a:srgbClr val="00B050"/>
                </a:solidFill>
              </a:rPr>
              <a:t> הגיש תביעה בשנת 2010 נגד הנהלת התיאטרון בטענה כי השתמשה בהוראות הבימוי שלו "עוץ לי גוץ לי". לטענתו, הנהלת התיאטרון העתיקה את הוראות הבימוי שלו בחלוקת הטקסט לקטעים מדוברים. </a:t>
            </a:r>
            <a:endParaRPr lang="en-US" sz="2400" dirty="0">
              <a:solidFill>
                <a:srgbClr val="00B050"/>
              </a:solidFill>
            </a:endParaRPr>
          </a:p>
        </p:txBody>
      </p:sp>
      <p:sp>
        <p:nvSpPr>
          <p:cNvPr id="9" name="תיבת טקסט 8">
            <a:extLst>
              <a:ext uri="{FF2B5EF4-FFF2-40B4-BE49-F238E27FC236}">
                <a16:creationId xmlns:a16="http://schemas.microsoft.com/office/drawing/2014/main" id="{CBB9D5E1-5261-4DA2-8E71-AD22E110878F}"/>
              </a:ext>
            </a:extLst>
          </p:cNvPr>
          <p:cNvSpPr txBox="1"/>
          <p:nvPr/>
        </p:nvSpPr>
        <p:spPr>
          <a:xfrm>
            <a:off x="-182075" y="6238005"/>
            <a:ext cx="40345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hlinkClick r:id="rId3"/>
              </a:rPr>
              <a:t>https://youtu.be/U-GZEWZTjx8</a:t>
            </a:r>
            <a:r>
              <a:rPr lang="he-IL" dirty="0"/>
              <a:t> סרטון</a:t>
            </a:r>
            <a:endParaRPr lang="en-US" dirty="0"/>
          </a:p>
        </p:txBody>
      </p:sp>
      <p:sp>
        <p:nvSpPr>
          <p:cNvPr id="12" name="תיבת טקסט 11">
            <a:extLst>
              <a:ext uri="{FF2B5EF4-FFF2-40B4-BE49-F238E27FC236}">
                <a16:creationId xmlns:a16="http://schemas.microsoft.com/office/drawing/2014/main" id="{6F8D6B08-FBE4-4A16-9F21-D7FE1EFB5836}"/>
              </a:ext>
            </a:extLst>
          </p:cNvPr>
          <p:cNvSpPr txBox="1"/>
          <p:nvPr/>
        </p:nvSpPr>
        <p:spPr>
          <a:xfrm>
            <a:off x="3852495" y="4387967"/>
            <a:ext cx="42789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/>
              <a:t>הסמל שנוהגים לסמן </a:t>
            </a:r>
            <a:r>
              <a:rPr lang="he-IL" dirty="0" err="1"/>
              <a:t>איתו</a:t>
            </a:r>
            <a:r>
              <a:rPr lang="he-IL" dirty="0"/>
              <a:t> את זכויות יוצרים</a:t>
            </a:r>
            <a:endParaRPr lang="en-US" dirty="0"/>
          </a:p>
        </p:txBody>
      </p:sp>
      <p:sp>
        <p:nvSpPr>
          <p:cNvPr id="13" name="תיבת טקסט 12">
            <a:extLst>
              <a:ext uri="{FF2B5EF4-FFF2-40B4-BE49-F238E27FC236}">
                <a16:creationId xmlns:a16="http://schemas.microsoft.com/office/drawing/2014/main" id="{35B7B88E-3529-491A-9CDD-3EF272D39702}"/>
              </a:ext>
            </a:extLst>
          </p:cNvPr>
          <p:cNvSpPr txBox="1"/>
          <p:nvPr/>
        </p:nvSpPr>
        <p:spPr>
          <a:xfrm>
            <a:off x="5416061" y="2895659"/>
            <a:ext cx="25321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e-IL" dirty="0">
                <a:solidFill>
                  <a:schemeClr val="bg1"/>
                </a:solidFill>
                <a:highlight>
                  <a:srgbClr val="000000"/>
                </a:highlight>
              </a:rPr>
              <a:t>מציגה שירה בן-דב</a:t>
            </a:r>
            <a:endParaRPr lang="en-US" dirty="0">
              <a:solidFill>
                <a:schemeClr val="bg1"/>
              </a:solidFill>
              <a:highlight>
                <a:srgbClr val="0000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3646958558"/>
      </p:ext>
    </p:extLst>
  </p:cSld>
  <p:clrMapOvr>
    <a:masterClrMapping/>
  </p:clrMapOvr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624</TotalTime>
  <Words>199</Words>
  <Application>Microsoft Office PowerPoint</Application>
  <PresentationFormat>מסך רחב</PresentationFormat>
  <Paragraphs>11</Paragraphs>
  <Slides>1</Slides>
  <Notes>0</Notes>
  <HiddenSlides>0</HiddenSlides>
  <MMClips>0</MMClips>
  <ScaleCrop>false</ScaleCrop>
  <HeadingPairs>
    <vt:vector size="6" baseType="variant">
      <vt:variant>
        <vt:lpstr>גופנים בשימוש</vt:lpstr>
      </vt:variant>
      <vt:variant>
        <vt:i4>5</vt:i4>
      </vt:variant>
      <vt:variant>
        <vt:lpstr>ערכת נושא</vt:lpstr>
      </vt:variant>
      <vt:variant>
        <vt:i4>1</vt:i4>
      </vt:variant>
      <vt:variant>
        <vt:lpstr>כותרות שקופיות</vt:lpstr>
      </vt:variant>
      <vt:variant>
        <vt:i4>1</vt:i4>
      </vt:variant>
    </vt:vector>
  </HeadingPairs>
  <TitlesOfParts>
    <vt:vector size="7" baseType="lpstr">
      <vt:lpstr>Aharoni</vt:lpstr>
      <vt:lpstr>Arial</vt:lpstr>
      <vt:lpstr>Calibri</vt:lpstr>
      <vt:lpstr>Calibri Light</vt:lpstr>
      <vt:lpstr>Times New Roman</vt:lpstr>
      <vt:lpstr>ערכת נושא Office</vt:lpstr>
      <vt:lpstr>זכויות יוצרים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זכויות יוצרים</dc:title>
  <dc:creator>Noa Ben Dov</dc:creator>
  <cp:lastModifiedBy>user</cp:lastModifiedBy>
  <cp:revision>11</cp:revision>
  <dcterms:created xsi:type="dcterms:W3CDTF">2021-05-30T17:24:43Z</dcterms:created>
  <dcterms:modified xsi:type="dcterms:W3CDTF">2021-05-31T07:00:04Z</dcterms:modified>
</cp:coreProperties>
</file>